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371" r:id="rId3"/>
    <p:sldId id="1411" r:id="rId4"/>
    <p:sldId id="598" r:id="rId5"/>
    <p:sldId id="599" r:id="rId6"/>
    <p:sldId id="1446" r:id="rId7"/>
    <p:sldId id="1447" r:id="rId8"/>
    <p:sldId id="1448" r:id="rId9"/>
    <p:sldId id="1450" r:id="rId10"/>
    <p:sldId id="1451" r:id="rId11"/>
    <p:sldId id="1449" r:id="rId12"/>
    <p:sldId id="2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sch, Michael Thye" initials="FMT" lastIdx="1" clrIdx="0">
    <p:extLst>
      <p:ext uri="{19B8F6BF-5375-455C-9EA6-DF929625EA0E}">
        <p15:presenceInfo xmlns:p15="http://schemas.microsoft.com/office/powerpoint/2012/main" userId="S-1-5-21-525788414-1921020387-24915789-43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5F5"/>
    <a:srgbClr val="C3E6F5"/>
    <a:srgbClr val="CAE8F6"/>
    <a:srgbClr val="CDEAF7"/>
    <a:srgbClr val="DBF0F9"/>
    <a:srgbClr val="E5F4FB"/>
    <a:srgbClr val="CCE9F8"/>
    <a:srgbClr val="C7F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94650" autoAdjust="0"/>
  </p:normalViewPr>
  <p:slideViewPr>
    <p:cSldViewPr snapToGrid="0">
      <p:cViewPr varScale="1">
        <p:scale>
          <a:sx n="60" d="100"/>
          <a:sy n="60" d="100"/>
        </p:scale>
        <p:origin x="888" y="44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9796-2F9F-C960-D791-E12926837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0538" y="6522830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CH" dirty="0"/>
              <a:t>21st International </a:t>
            </a:r>
            <a:r>
              <a:rPr lang="fr-CH" dirty="0" err="1"/>
              <a:t>Conference</a:t>
            </a:r>
            <a:r>
              <a:rPr lang="fr-CH" dirty="0"/>
              <a:t> of Labour </a:t>
            </a:r>
            <a:r>
              <a:rPr lang="fr-CH" dirty="0" err="1"/>
              <a:t>Statisticians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705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477" y="476672"/>
            <a:ext cx="10492747" cy="72008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54F98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91477" y="1340768"/>
            <a:ext cx="10465163" cy="453650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54F98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154F98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539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  <p:sldLayoutId id="2147483670" r:id="rId17"/>
    <p:sldLayoutId id="2147483671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97" y="2547977"/>
            <a:ext cx="7928941" cy="608525"/>
          </a:xfrm>
        </p:spPr>
        <p:txBody>
          <a:bodyPr/>
          <a:lstStyle/>
          <a:p>
            <a:r>
              <a:rPr lang="en-GB" sz="3600" dirty="0"/>
              <a:t>Session 1.4- Mapping national definitions of informal employment to international statistical standards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600" y="5408400"/>
            <a:ext cx="3492377" cy="6319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Peter Buwembo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DWT-Delhi and South Asia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ILO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7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533693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 -3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6D446F-7AF3-2F46-6585-2616D3E8B7B3}"/>
              </a:ext>
            </a:extLst>
          </p:cNvPr>
          <p:cNvSpPr txBox="1"/>
          <p:nvPr/>
        </p:nvSpPr>
        <p:spPr>
          <a:xfrm>
            <a:off x="1148080" y="1230653"/>
            <a:ext cx="10200640" cy="373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Can CFW register their job and get access to job-related statutory social insurance?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ABBC64-C48E-F398-DC1E-EA2FB4DD6CBF}"/>
              </a:ext>
            </a:extLst>
          </p:cNvPr>
          <p:cNvSpPr txBox="1"/>
          <p:nvPr/>
        </p:nvSpPr>
        <p:spPr>
          <a:xfrm>
            <a:off x="2194560" y="2042775"/>
            <a:ext cx="79044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In relation to this job (do/does) (you/name) contribute to the </a:t>
            </a:r>
            <a:r>
              <a:rPr lang="en-GB" sz="20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Pension Fund/Unemployment Insurance</a:t>
            </a:r>
            <a:r>
              <a:rPr lang="en-GB" sz="20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 </a:t>
            </a:r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on (your/his/her) behalf? 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1960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560" y="390867"/>
            <a:ext cx="874490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In summary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490538" y="148678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en-GB" dirty="0">
              <a:solidFill>
                <a:schemeClr val="accent1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chemeClr val="accent1"/>
                </a:solidFill>
              </a:rPr>
              <a:t>Understanding the local situations,  registration/ tax system/ social security system impacts on the questions as well as the precise formulation of the questions</a:t>
            </a: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en-GB" sz="2000" dirty="0">
              <a:solidFill>
                <a:schemeClr val="accent1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chemeClr val="accent1"/>
                </a:solidFill>
              </a:rPr>
              <a:t>NSO cannot do this alone. Discussions and consultations with other departments/Ministries is vital  </a:t>
            </a:r>
            <a:endParaRPr lang="en-GB" sz="2000" dirty="0">
              <a:solidFill>
                <a:schemeClr val="accent2"/>
              </a:solidFill>
            </a:endParaRPr>
          </a:p>
          <a:p>
            <a:pPr marL="0" lvl="2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SzPct val="70000"/>
              <a:defRPr/>
            </a:pPr>
            <a:endParaRPr lang="en-GB" dirty="0">
              <a:solidFill>
                <a:schemeClr val="accent2"/>
              </a:solidFill>
            </a:endParaRPr>
          </a:p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6591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835153" y="2672432"/>
            <a:ext cx="5868000" cy="6480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6000" b="1" dirty="0">
                <a:solidFill>
                  <a:srgbClr val="FA3C4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7540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Content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1893455"/>
            <a:ext cx="11304298" cy="3983471"/>
          </a:xfrm>
        </p:spPr>
        <p:txBody>
          <a:bodyPr>
            <a:norm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What needs to be addressed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0" dirty="0"/>
              <a:t>Questions for </a:t>
            </a:r>
            <a:r>
              <a:rPr lang="en-GB" sz="2800" b="0" u="sng" dirty="0"/>
              <a:t>informal sector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0" dirty="0"/>
              <a:t>Questions for </a:t>
            </a:r>
            <a:r>
              <a:rPr lang="en-GB" sz="2800" b="0" u="sng" dirty="0"/>
              <a:t>informal employment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National adaptation of the questions. </a:t>
            </a:r>
          </a:p>
        </p:txBody>
      </p:sp>
    </p:spTree>
    <p:extLst>
      <p:ext uri="{BB962C8B-B14F-4D97-AF65-F5344CB8AC3E}">
        <p14:creationId xmlns:p14="http://schemas.microsoft.com/office/powerpoint/2010/main" val="164306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Four aspects needs to be addressed in the questionnaire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1893455"/>
            <a:ext cx="11304298" cy="3983471"/>
          </a:xfrm>
        </p:spPr>
        <p:txBody>
          <a:bodyPr>
            <a:norm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Identify employment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The three sectors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Status in employment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Informal employment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697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498" y="434316"/>
            <a:ext cx="10492747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2043748" y="1916833"/>
            <a:ext cx="4484300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kern="0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(Market production)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Institutional unit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Registration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(Incorporation)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Bookkeeping</a:t>
            </a: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5" name="Rectangle 4"/>
          <p:cNvSpPr/>
          <p:nvPr/>
        </p:nvSpPr>
        <p:spPr>
          <a:xfrm>
            <a:off x="2130021" y="5070261"/>
            <a:ext cx="1257477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Informal sector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370754" y="5069807"/>
            <a:ext cx="129312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Formal sector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655565" y="5069807"/>
            <a:ext cx="1656458" cy="89983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HOC-sector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615810" y="1249304"/>
            <a:ext cx="3340179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All jobs independent on status in employment</a:t>
            </a:r>
            <a:endParaRPr lang="en-GB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140737" y="2198146"/>
            <a:ext cx="3076538" cy="453650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kern="0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(Market production)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Institutional unit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Registration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(Incorporation)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Bookkeeping</a:t>
            </a: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5" name="Rectangle 4"/>
          <p:cNvSpPr/>
          <p:nvPr/>
        </p:nvSpPr>
        <p:spPr>
          <a:xfrm>
            <a:off x="240945" y="5341408"/>
            <a:ext cx="1078300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9748" y="5360123"/>
            <a:ext cx="1149247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9743" y="1470208"/>
            <a:ext cx="265003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Independent workers/ employers own-acount workers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408694" y="2128597"/>
            <a:ext cx="2801606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Contribution to social insurance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Access to paid annual leave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Access to paid sick leave</a:t>
            </a:r>
            <a:endParaRPr lang="en-GB" sz="2000" kern="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18" name="Rectangle 17"/>
          <p:cNvSpPr/>
          <p:nvPr/>
        </p:nvSpPr>
        <p:spPr>
          <a:xfrm>
            <a:off x="3760933" y="1439419"/>
            <a:ext cx="2048065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Employees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3445" y="5371353"/>
            <a:ext cx="1019472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9087" y="5370605"/>
            <a:ext cx="101947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94438" y="1420669"/>
            <a:ext cx="153497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CFW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2" name="Content Placeholder 5"/>
          <p:cNvSpPr txBox="1">
            <a:spLocks/>
          </p:cNvSpPr>
          <p:nvPr/>
        </p:nvSpPr>
        <p:spPr>
          <a:xfrm>
            <a:off x="6335057" y="2128597"/>
            <a:ext cx="2760752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Questions for the informal/formal sector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Contributions to social insurance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02556" y="5384318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772022" y="410110"/>
            <a:ext cx="10492747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employment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57539C-9BC8-B866-C128-0A2A74FAB923}"/>
              </a:ext>
            </a:extLst>
          </p:cNvPr>
          <p:cNvSpPr/>
          <p:nvPr/>
        </p:nvSpPr>
        <p:spPr>
          <a:xfrm>
            <a:off x="7810596" y="5384318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025359-41FF-52BE-35E2-AEFA71DC459D}"/>
              </a:ext>
            </a:extLst>
          </p:cNvPr>
          <p:cNvSpPr/>
          <p:nvPr/>
        </p:nvSpPr>
        <p:spPr>
          <a:xfrm>
            <a:off x="9914500" y="1439418"/>
            <a:ext cx="153497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DC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4E3D52E-DCFB-B918-EE0E-F52B9DE4367D}"/>
              </a:ext>
            </a:extLst>
          </p:cNvPr>
          <p:cNvSpPr txBox="1">
            <a:spLocks/>
          </p:cNvSpPr>
          <p:nvPr/>
        </p:nvSpPr>
        <p:spPr>
          <a:xfrm>
            <a:off x="9312713" y="2126289"/>
            <a:ext cx="2738549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Questions for the informal</a:t>
            </a:r>
            <a:r>
              <a:rPr lang="en-GB" sz="2000" kern="0">
                <a:solidFill>
                  <a:schemeClr val="tx2"/>
                </a:solidFill>
              </a:rPr>
              <a:t>/formal </a:t>
            </a:r>
            <a:r>
              <a:rPr lang="en-GB" sz="2000" kern="0" dirty="0">
                <a:solidFill>
                  <a:schemeClr val="tx2"/>
                </a:solidFill>
              </a:rPr>
              <a:t>sector</a:t>
            </a:r>
          </a:p>
          <a:p>
            <a:pPr marL="361950" indent="0">
              <a:buClrTx/>
              <a:buNone/>
            </a:pPr>
            <a:r>
              <a:rPr lang="en-GB" sz="2000" b="1" kern="0" dirty="0">
                <a:solidFill>
                  <a:schemeClr val="tx2"/>
                </a:solidFill>
              </a:rPr>
              <a:t>And depending on the country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Registration for tax on profits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 Contributions to social insurance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428614-FF6C-9E61-A771-69A29B542578}"/>
              </a:ext>
            </a:extLst>
          </p:cNvPr>
          <p:cNvSpPr/>
          <p:nvPr/>
        </p:nvSpPr>
        <p:spPr>
          <a:xfrm>
            <a:off x="9426252" y="5370271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F29B61-D443-5BED-6056-0387149326F8}"/>
              </a:ext>
            </a:extLst>
          </p:cNvPr>
          <p:cNvSpPr/>
          <p:nvPr/>
        </p:nvSpPr>
        <p:spPr>
          <a:xfrm>
            <a:off x="10587147" y="5360123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4" grpId="0" uiExpand="1" build="p" animBg="1"/>
      <p:bldP spid="18" grpId="0" animBg="1"/>
      <p:bldP spid="19" grpId="0" animBg="1"/>
      <p:bldP spid="20" grpId="0" animBg="1"/>
      <p:bldP spid="21" grpId="0" animBg="1"/>
      <p:bldP spid="22" grpId="0" uiExpand="1" build="p" animBg="1"/>
      <p:bldP spid="23" grpId="0" animBg="1"/>
      <p:bldP spid="2" grpId="0" animBg="1"/>
      <p:bldP spid="7" grpId="0" animBg="1"/>
      <p:bldP spid="9" grpId="0" uiExpand="1" build="p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558007" y="114134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Which national registration(s) would be useful and effective to operationalize the criterion of registration?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A9076D-B845-8582-0489-686BE254B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258" y="253293"/>
            <a:ext cx="8836342" cy="376627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</a:t>
            </a:r>
            <a:br>
              <a:rPr lang="en-GB" sz="2800" dirty="0">
                <a:solidFill>
                  <a:schemeClr val="accent2"/>
                </a:solidFill>
              </a:rPr>
            </a:b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24B51F-431F-3922-F15B-61E0ED4BB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02641"/>
              </p:ext>
            </p:extLst>
          </p:nvPr>
        </p:nvGraphicFramePr>
        <p:xfrm>
          <a:off x="558007" y="1861347"/>
          <a:ext cx="11345862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889">
                  <a:extLst>
                    <a:ext uri="{9D8B030D-6E8A-4147-A177-3AD203B41FA5}">
                      <a16:colId xmlns:a16="http://schemas.microsoft.com/office/drawing/2014/main" val="2584924768"/>
                    </a:ext>
                  </a:extLst>
                </a:gridCol>
                <a:gridCol w="2684476">
                  <a:extLst>
                    <a:ext uri="{9D8B030D-6E8A-4147-A177-3AD203B41FA5}">
                      <a16:colId xmlns:a16="http://schemas.microsoft.com/office/drawing/2014/main" val="1117194485"/>
                    </a:ext>
                  </a:extLst>
                </a:gridCol>
                <a:gridCol w="2649660">
                  <a:extLst>
                    <a:ext uri="{9D8B030D-6E8A-4147-A177-3AD203B41FA5}">
                      <a16:colId xmlns:a16="http://schemas.microsoft.com/office/drawing/2014/main" val="2935241031"/>
                    </a:ext>
                  </a:extLst>
                </a:gridCol>
                <a:gridCol w="2720185">
                  <a:extLst>
                    <a:ext uri="{9D8B030D-6E8A-4147-A177-3AD203B41FA5}">
                      <a16:colId xmlns:a16="http://schemas.microsoft.com/office/drawing/2014/main" val="1791568483"/>
                    </a:ext>
                  </a:extLst>
                </a:gridCol>
                <a:gridCol w="2158652">
                  <a:extLst>
                    <a:ext uri="{9D8B030D-6E8A-4147-A177-3AD203B41FA5}">
                      <a16:colId xmlns:a16="http://schemas.microsoft.com/office/drawing/2014/main" val="386996486"/>
                    </a:ext>
                  </a:extLst>
                </a:gridCol>
              </a:tblGrid>
              <a:tr h="244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A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B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 C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D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09173269"/>
                  </a:ext>
                </a:extLst>
              </a:tr>
              <a:tr h="3778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Registration 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the business or farm in which (you/NAME) work(s) registered in the [National Business Register]?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Does the business have registration or not?</a:t>
                      </a: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1.Yes (name of the Authority ………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2.In the process of being registered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3.No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4.Don’t Know</a:t>
                      </a:r>
                      <a:endParaRPr lang="en-GB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that enterprise/business where ……….worked registered with 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relevant national authority?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1.Yes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2.In the process of registration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3.No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4.Don’t know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(your/ Name’s) business registered in </a:t>
                      </a:r>
                      <a:r>
                        <a:rPr lang="en-GB" sz="1600" b="1" i="1" dirty="0">
                          <a:effectLst/>
                        </a:rPr>
                        <a:t>the (CRO, SECP etc.)</a:t>
                      </a:r>
                      <a:r>
                        <a:rPr lang="en-GB" sz="1600" dirty="0">
                          <a:effectLst/>
                        </a:rPr>
                        <a:t>? 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68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858" y="78270"/>
            <a:ext cx="990314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-2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619760" y="975420"/>
            <a:ext cx="11203622" cy="4334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r>
              <a:rPr lang="en-GB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Which social insurance scheme should be used as part of defining informal/formal jobs for employees? </a:t>
            </a:r>
            <a:endParaRPr lang="en-GB" dirty="0">
              <a:solidFill>
                <a:srgbClr val="1E2DBE">
                  <a:lumMod val="75000"/>
                </a:srgbClr>
              </a:solidFill>
              <a:highlight>
                <a:srgbClr val="FFFF00"/>
              </a:highlight>
              <a:latin typeface="Arial" panose="020B0604020202020204"/>
            </a:endParaRPr>
          </a:p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AD71C9-B30E-3495-9381-DE82400E8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08207"/>
              </p:ext>
            </p:extLst>
          </p:nvPr>
        </p:nvGraphicFramePr>
        <p:xfrm>
          <a:off x="368618" y="1266633"/>
          <a:ext cx="10878503" cy="5591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6223">
                  <a:extLst>
                    <a:ext uri="{9D8B030D-6E8A-4147-A177-3AD203B41FA5}">
                      <a16:colId xmlns:a16="http://schemas.microsoft.com/office/drawing/2014/main" val="3486933570"/>
                    </a:ext>
                  </a:extLst>
                </a:gridCol>
                <a:gridCol w="2573898">
                  <a:extLst>
                    <a:ext uri="{9D8B030D-6E8A-4147-A177-3AD203B41FA5}">
                      <a16:colId xmlns:a16="http://schemas.microsoft.com/office/drawing/2014/main" val="4012403837"/>
                    </a:ext>
                  </a:extLst>
                </a:gridCol>
                <a:gridCol w="2540513">
                  <a:extLst>
                    <a:ext uri="{9D8B030D-6E8A-4147-A177-3AD203B41FA5}">
                      <a16:colId xmlns:a16="http://schemas.microsoft.com/office/drawing/2014/main" val="4197381899"/>
                    </a:ext>
                  </a:extLst>
                </a:gridCol>
                <a:gridCol w="2608136">
                  <a:extLst>
                    <a:ext uri="{9D8B030D-6E8A-4147-A177-3AD203B41FA5}">
                      <a16:colId xmlns:a16="http://schemas.microsoft.com/office/drawing/2014/main" val="1346098136"/>
                    </a:ext>
                  </a:extLst>
                </a:gridCol>
                <a:gridCol w="2069733">
                  <a:extLst>
                    <a:ext uri="{9D8B030D-6E8A-4147-A177-3AD203B41FA5}">
                      <a16:colId xmlns:a16="http://schemas.microsoft.com/office/drawing/2014/main" val="4264682220"/>
                    </a:ext>
                  </a:extLst>
                </a:gridCol>
              </a:tblGrid>
              <a:tr h="745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</a:rPr>
                        <a:t>Country A</a:t>
                      </a:r>
                      <a:endParaRPr lang="en-GB" sz="105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Country B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Country  C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Country D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extLst>
                  <a:ext uri="{0D108BD9-81ED-4DB2-BD59-A6C34878D82A}">
                    <a16:rowId xmlns:a16="http://schemas.microsoft.com/office/drawing/2014/main" val="2870150543"/>
                  </a:ext>
                </a:extLst>
              </a:tr>
              <a:tr h="410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</a:rPr>
                        <a:t>Does (your/NAME’s) employer pay contributions to the [Pension Fund/ Health/ Unemployment Insurance] for (you/NAME)?</a:t>
                      </a:r>
                      <a:endParaRPr lang="en-GB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 from employer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Pension or retirement fund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Annual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Maternity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Paid sick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Day care facilities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Protection equipment’s or cloth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Transport /subsidized food facilities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Insurance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</a:rPr>
                        <a:t>Does ……….'s employer contribute to Health Insurance Scheme? 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i="1" dirty="0">
                          <a:solidFill>
                            <a:srgbClr val="FF0000"/>
                          </a:solidFill>
                          <a:effectLst/>
                        </a:rPr>
                        <a:t>Note:  </a:t>
                      </a:r>
                      <a:r>
                        <a:rPr lang="en-GB" sz="1200" i="1" dirty="0" err="1">
                          <a:solidFill>
                            <a:srgbClr val="FF0000"/>
                          </a:solidFill>
                          <a:effectLst/>
                        </a:rPr>
                        <a:t>Asandha</a:t>
                      </a:r>
                      <a:r>
                        <a:rPr lang="en-GB" sz="1200" i="1" dirty="0">
                          <a:solidFill>
                            <a:srgbClr val="FF0000"/>
                          </a:solidFill>
                          <a:effectLst/>
                        </a:rPr>
                        <a:t> not included</a:t>
                      </a:r>
                      <a:r>
                        <a:rPr lang="en-GB" sz="1200" dirty="0">
                          <a:effectLst/>
                        </a:rPr>
                        <a:t>.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CH" sz="1100" b="1" dirty="0" err="1">
                          <a:effectLst/>
                        </a:rPr>
                        <a:t>Whether</a:t>
                      </a:r>
                      <a:r>
                        <a:rPr lang="fr-CH" sz="1100" b="1" dirty="0">
                          <a:effectLst/>
                        </a:rPr>
                        <a:t> the employer contribues on the </a:t>
                      </a:r>
                      <a:r>
                        <a:rPr lang="fr-CH" sz="1100" b="1" dirty="0" err="1">
                          <a:effectLst/>
                        </a:rPr>
                        <a:t>behalf</a:t>
                      </a:r>
                      <a:r>
                        <a:rPr lang="fr-CH" sz="1100" b="1" dirty="0">
                          <a:effectLst/>
                        </a:rPr>
                        <a:t> of (the </a:t>
                      </a:r>
                      <a:r>
                        <a:rPr lang="fr-CH" sz="1100" b="1" dirty="0" err="1">
                          <a:effectLst/>
                        </a:rPr>
                        <a:t>name</a:t>
                      </a:r>
                      <a:r>
                        <a:rPr lang="fr-CH" sz="1100" b="1" dirty="0">
                          <a:effectLst/>
                        </a:rPr>
                        <a:t>) to…</a:t>
                      </a:r>
                      <a:endParaRPr lang="en-GB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CH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r>
                        <a:rPr lang="en-US" sz="1050" dirty="0">
                          <a:effectLst/>
                        </a:rPr>
                        <a:t>Old age pensions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2.Family support in case  death  of  bread  winner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3.Fee Re-imbursement/ 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   educational stipend for children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4.Disability insurance/ social   insurance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5.Medical facilities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6.Marriage Grant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7.Child Stipend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8.None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i="1" dirty="0">
                          <a:solidFill>
                            <a:srgbClr val="FF0000"/>
                          </a:solidFill>
                          <a:effectLst/>
                        </a:rPr>
                        <a:t>(More than one options are acceptable)</a:t>
                      </a:r>
                      <a:endParaRPr lang="en-GB" sz="1200" i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extLst>
                  <a:ext uri="{0D108BD9-81ED-4DB2-BD59-A6C34878D82A}">
                    <a16:rowId xmlns:a16="http://schemas.microsoft.com/office/drawing/2014/main" val="3017773439"/>
                  </a:ext>
                </a:extLst>
              </a:tr>
              <a:tr h="739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Does ………………….'s employer contribute to Pension Scheme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extLst>
                  <a:ext uri="{0D108BD9-81ED-4DB2-BD59-A6C34878D82A}">
                    <a16:rowId xmlns:a16="http://schemas.microsoft.com/office/drawing/2014/main" val="258389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3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-3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6E304-9EA5-099E-28E6-1E5214D207E2}"/>
              </a:ext>
            </a:extLst>
          </p:cNvPr>
          <p:cNvSpPr txBox="1"/>
          <p:nvPr/>
        </p:nvSpPr>
        <p:spPr>
          <a:xfrm>
            <a:off x="731520" y="1000450"/>
            <a:ext cx="11210924" cy="678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Can workers in employment for profit (incl. DC) register in relation to pay tax on profits without registering an enterprise?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FCD73-7873-9E1C-A859-A02C8888DAED}"/>
              </a:ext>
            </a:extLst>
          </p:cNvPr>
          <p:cNvSpPr txBox="1"/>
          <p:nvPr/>
        </p:nvSpPr>
        <p:spPr>
          <a:xfrm>
            <a:off x="1483360" y="2310676"/>
            <a:ext cx="96215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Have you registered your activities in 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The national tax registration for persons in employment for profit, declaring their tax on profits made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?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8444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And who should be involved or consulted -3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592138" y="225894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6E304-9EA5-099E-28E6-1E5214D207E2}"/>
              </a:ext>
            </a:extLst>
          </p:cNvPr>
          <p:cNvSpPr txBox="1"/>
          <p:nvPr/>
        </p:nvSpPr>
        <p:spPr>
          <a:xfrm>
            <a:off x="731520" y="1000450"/>
            <a:ext cx="11210924" cy="373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Is it possible for DC to contribute to (voluntarily social insurance)?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85825-903C-F1EB-36CD-6758F00647A8}"/>
              </a:ext>
            </a:extLst>
          </p:cNvPr>
          <p:cNvSpPr txBox="1"/>
          <p:nvPr/>
        </p:nvSpPr>
        <p:spPr>
          <a:xfrm>
            <a:off x="1145858" y="2044005"/>
            <a:ext cx="99002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In relation to this job (do/does) (you/name) contribute to the 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Pension Fund/Unemployment Insurance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 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on (your/his/her) behalf?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775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English+PowerPoint+Presentation</Template>
  <TotalTime>0</TotalTime>
  <Words>766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Arial</vt:lpstr>
      <vt:lpstr>Arial Narrow</vt:lpstr>
      <vt:lpstr>Calibri</vt:lpstr>
      <vt:lpstr>Noto Sans</vt:lpstr>
      <vt:lpstr>Times New Roman</vt:lpstr>
      <vt:lpstr>Wingdings</vt:lpstr>
      <vt:lpstr>Wingdings 3</vt:lpstr>
      <vt:lpstr>ILO 2020</vt:lpstr>
      <vt:lpstr>Session 1.4- Mapping national definitions of informal employment to international statistical standards  </vt:lpstr>
      <vt:lpstr>Content</vt:lpstr>
      <vt:lpstr>Four aspects needs to be addressed in the questionnaire</vt:lpstr>
      <vt:lpstr>Questions for informal sector</vt:lpstr>
      <vt:lpstr>Questions for informal employment</vt:lpstr>
      <vt:lpstr>National adaptation of the questions.  </vt:lpstr>
      <vt:lpstr>National adaptation of the questions. -2</vt:lpstr>
      <vt:lpstr>National adaptation of the questions. -3</vt:lpstr>
      <vt:lpstr>National adaptation of the questions. And who should be involved or consulted -3</vt:lpstr>
      <vt:lpstr>National adaptation of the questions -3</vt:lpstr>
      <vt:lpstr>In summary</vt:lpstr>
      <vt:lpstr>PowerPoint Presentation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COVID-19 - Impacts on LFS and responses by NSOs</dc:title>
  <dc:creator>Walsh, Kieran</dc:creator>
  <cp:lastModifiedBy>Habiyakare, Tite</cp:lastModifiedBy>
  <cp:revision>196</cp:revision>
  <dcterms:created xsi:type="dcterms:W3CDTF">2020-03-25T11:36:42Z</dcterms:created>
  <dcterms:modified xsi:type="dcterms:W3CDTF">2024-10-16T00:08:10Z</dcterms:modified>
</cp:coreProperties>
</file>